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410" r:id="rId2"/>
    <p:sldId id="431" r:id="rId3"/>
    <p:sldId id="448" r:id="rId4"/>
    <p:sldId id="439" r:id="rId5"/>
    <p:sldId id="440" r:id="rId6"/>
    <p:sldId id="449" r:id="rId7"/>
    <p:sldId id="446" r:id="rId8"/>
    <p:sldId id="442" r:id="rId9"/>
    <p:sldId id="445" r:id="rId10"/>
    <p:sldId id="444" r:id="rId11"/>
    <p:sldId id="437" r:id="rId12"/>
    <p:sldId id="319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06" autoAdjust="0"/>
  </p:normalViewPr>
  <p:slideViewPr>
    <p:cSldViewPr snapToGrid="0">
      <p:cViewPr varScale="1">
        <p:scale>
          <a:sx n="69" d="100"/>
          <a:sy n="69" d="100"/>
        </p:scale>
        <p:origin x="-72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F9F4FE-9D4A-4990-9E01-7C2D7DA9C30C}" type="datetimeFigureOut">
              <a:rPr lang="ru-RU" smtClean="0"/>
              <a:t>24.08.2023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F8D2C1-E390-41CC-BEA0-46A665EEBA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79314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CBF1C4-C93B-4073-942F-63E67291C8E7}" type="datetimeFigureOut">
              <a:rPr lang="ru-RU" smtClean="0"/>
              <a:t>24.08.2023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651EF3-FFC5-494E-81AA-366C447574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227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  <p:sp>
        <p:nvSpPr>
          <p:cNvPr id="41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9375" indent="-28736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2640" indent="-23021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3061" indent="-23021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75070" indent="-23021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32316" indent="-2302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89562" indent="-2302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46808" indent="-2302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04053" indent="-2302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AA7474D-41DF-4788-8C7E-27BF7B69BA6B}" type="slidenum">
              <a:rPr lang="ru-RU" altLang="ru-RU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951657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9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6EE4693-764A-4129-BA66-9F4E570F7A78}" type="slidenum">
              <a:rPr lang="ru-RU" altLang="ru-RU" smtClean="0">
                <a:latin typeface="Calibri" panose="020F0502020204030204" pitchFamily="34" charset="0"/>
              </a:rPr>
              <a:pPr/>
              <a:t>2</a:t>
            </a:fld>
            <a:endParaRPr lang="ru-RU" altLang="ru-RU" smtClean="0">
              <a:latin typeface="Calibri" panose="020F0502020204030204" pitchFamily="34" charset="0"/>
            </a:endParaRPr>
          </a:p>
        </p:txBody>
      </p:sp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4613" y="735013"/>
            <a:ext cx="6646862" cy="37401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0" y="4716463"/>
            <a:ext cx="5437188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7114919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51EF3-FFC5-494E-81AA-366C4475741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4670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51EF3-FFC5-494E-81AA-366C4475741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157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083BB-1A45-43BB-A2E5-26CA50910E49}" type="datetime1">
              <a:rPr lang="ru-RU" smtClean="0"/>
              <a:t>24.08.2023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7B064-65C5-4B39-B193-BFA53D8B8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1928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0426-1A80-4B75-93F2-939262102D34}" type="datetime1">
              <a:rPr lang="ru-RU" smtClean="0"/>
              <a:t>24.08.2023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7B064-65C5-4B39-B193-BFA53D8B8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262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4CF8C-B134-4206-89DE-9FFAAFA3AB24}" type="datetime1">
              <a:rPr lang="ru-RU" smtClean="0"/>
              <a:t>24.08.2023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7B064-65C5-4B39-B193-BFA53D8B8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208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DFD-8B3B-4522-B280-6DAAF1380C6C}" type="datetime1">
              <a:rPr lang="ru-RU" smtClean="0"/>
              <a:t>24.08.2023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7B064-65C5-4B39-B193-BFA53D8B8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677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6F02-5180-44A4-89B5-B470AC7821CE}" type="datetime1">
              <a:rPr lang="ru-RU" smtClean="0"/>
              <a:t>24.08.2023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7B064-65C5-4B39-B193-BFA53D8B8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856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4FD0B-80B6-4D26-AE2F-86CB456A7697}" type="datetime1">
              <a:rPr lang="ru-RU" smtClean="0"/>
              <a:t>24.08.2023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7B064-65C5-4B39-B193-BFA53D8B8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885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AF63-8EBC-4544-93BB-7CE1A7D1C7A4}" type="datetime1">
              <a:rPr lang="ru-RU" smtClean="0"/>
              <a:t>24.08.2023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7B064-65C5-4B39-B193-BFA53D8B8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905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8484-2073-4BCF-9EF7-7E5AFD4690F6}" type="datetime1">
              <a:rPr lang="ru-RU" smtClean="0"/>
              <a:t>24.08.2023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7B064-65C5-4B39-B193-BFA53D8B8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99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D368-420C-41CE-AEC7-E16F650CA518}" type="datetime1">
              <a:rPr lang="ru-RU" smtClean="0"/>
              <a:t>24.08.2023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7B064-65C5-4B39-B193-BFA53D8B8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707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72D04-BC11-43B5-AE14-35403AB28487}" type="datetime1">
              <a:rPr lang="ru-RU" smtClean="0"/>
              <a:t>24.08.2023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7B064-65C5-4B39-B193-BFA53D8B8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480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C2F8A-9060-433B-9E58-5E9ED5FEEABF}" type="datetime1">
              <a:rPr lang="ru-RU" smtClean="0"/>
              <a:t>24.08.2023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7B064-65C5-4B39-B193-BFA53D8B8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853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3D403-A0E9-4D4F-AAA9-8A8AEF59CB36}" type="datetime1">
              <a:rPr lang="ru-RU" smtClean="0"/>
              <a:t>24.08.2023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7B064-65C5-4B39-B193-BFA53D8B8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725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Прямоугольник 26"/>
          <p:cNvSpPr/>
          <p:nvPr/>
        </p:nvSpPr>
        <p:spPr>
          <a:xfrm>
            <a:off x="0" y="2800941"/>
            <a:ext cx="12192000" cy="1916832"/>
          </a:xfrm>
          <a:prstGeom prst="rect">
            <a:avLst/>
          </a:prstGeom>
          <a:solidFill>
            <a:srgbClr val="3378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Заголовок 1"/>
          <p:cNvSpPr>
            <a:spLocks noGrp="1"/>
          </p:cNvSpPr>
          <p:nvPr>
            <p:ph type="ctrTitle"/>
          </p:nvPr>
        </p:nvSpPr>
        <p:spPr>
          <a:xfrm>
            <a:off x="242596" y="2973110"/>
            <a:ext cx="11408635" cy="1459234"/>
          </a:xfrm>
        </p:spPr>
        <p:txBody>
          <a:bodyPr anchor="t">
            <a:noAutofit/>
          </a:bodyPr>
          <a:lstStyle/>
          <a:p>
            <a:pPr>
              <a:defRPr/>
            </a:pPr>
            <a:r>
              <a:rPr lang="ru-RU" alt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SimSun" panose="02010600030101010101" pitchFamily="2" charset="-122"/>
              </a:rPr>
              <a:t>АКТУАЛЬНЫЕ </a:t>
            </a:r>
            <a:r>
              <a:rPr lang="ru-RU" alt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SimSun" panose="02010600030101010101" pitchFamily="2" charset="-122"/>
              </a:rPr>
              <a:t>ПРОБЛЕМЫ</a:t>
            </a:r>
            <a:r>
              <a:rPr lang="ru-RU" alt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SimSun" panose="02010600030101010101" pitchFamily="2" charset="-122"/>
              </a:rPr>
              <a:t/>
            </a:r>
            <a:br>
              <a:rPr lang="ru-RU" alt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SimSun" panose="02010600030101010101" pitchFamily="2" charset="-122"/>
              </a:rPr>
            </a:br>
            <a:r>
              <a:rPr lang="ru-RU" alt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SimSun" panose="02010600030101010101" pitchFamily="2" charset="-122"/>
              </a:rPr>
              <a:t>ОРГАНИЗАЦИИ ПСИХОЛОГО-ПЕДАГОГИЧЕСКОЙ ПОМОЩИ ДЕТЯМ С ОГРАНИЧЕННЫМИ ВОЗМОЖНОСТЯМИ В УСЛОВИЯХ </a:t>
            </a:r>
            <a:r>
              <a:rPr lang="ru-RU" alt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SimSun" panose="02010600030101010101" pitchFamily="2" charset="-122"/>
              </a:rPr>
              <a:t>РЕАБИЛИТАЦИОННЫХ ЦЕНТРОВ </a:t>
            </a:r>
            <a:r>
              <a:rPr lang="ru-RU" alt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SimSun" panose="02010600030101010101" pitchFamily="2" charset="-122"/>
              </a:rPr>
              <a:t>И КАБИНЕТОВ ПСИХОЛОГО-ПЕДАГОГИЧЕСКОЙ КОРРЕКЦИИ </a:t>
            </a: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</p:txBody>
      </p:sp>
      <p:sp>
        <p:nvSpPr>
          <p:cNvPr id="12" name="Прямоугольник 6"/>
          <p:cNvSpPr>
            <a:spLocks noChangeArrowheads="1"/>
          </p:cNvSpPr>
          <p:nvPr/>
        </p:nvSpPr>
        <p:spPr bwMode="auto">
          <a:xfrm>
            <a:off x="1496291" y="638423"/>
            <a:ext cx="10536052" cy="1668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  <a:defRPr/>
            </a:pP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РГУ 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НАЦИОНАЛЬНЫЙ НАУЧНО-ПРАКТИЧЕСКИЙ ЦЕНТР</a:t>
            </a:r>
            <a:r>
              <a:rPr lang="ru-RU" altLang="ru-RU" sz="1800" b="1" dirty="0">
                <a:solidFill>
                  <a:schemeClr val="bg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СПЕЦИАЛЬНОГО И ИНКЛЮЗИВНОГО ОБРАЗОВАНИЯ 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(ННПЦ РСИО</a:t>
            </a: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>
              <a:buNone/>
              <a:defRPr/>
            </a:pP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  <a:defRPr/>
            </a:pP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АВГУСТОВСКИЕ ЧТЕНИЯ, КОСТАНАЙ, 24 АВГУСТА 2023 Г.</a:t>
            </a: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kk-K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75525"/>
            <a:ext cx="12161806" cy="209859"/>
          </a:xfrm>
          <a:prstGeom prst="rect">
            <a:avLst/>
          </a:prstGeom>
        </p:spPr>
      </p:pic>
      <p:cxnSp>
        <p:nvCxnSpPr>
          <p:cNvPr id="17" name="Прямая соединительная линия 16"/>
          <p:cNvCxnSpPr/>
          <p:nvPr/>
        </p:nvCxnSpPr>
        <p:spPr>
          <a:xfrm>
            <a:off x="2464455" y="4495229"/>
            <a:ext cx="7056784" cy="0"/>
          </a:xfrm>
          <a:prstGeom prst="line">
            <a:avLst/>
          </a:prstGeom>
          <a:ln w="22225" cmpd="sng">
            <a:solidFill>
              <a:srgbClr val="EDD1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8077844"/>
              </p:ext>
            </p:extLst>
          </p:nvPr>
        </p:nvGraphicFramePr>
        <p:xfrm>
          <a:off x="399401" y="428748"/>
          <a:ext cx="1223963" cy="1144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" r:id="rId5" imgW="1031760" imgH="1208880" progId="CorelDraw.Graphic.21">
                  <p:embed/>
                </p:oleObj>
              </mc:Choice>
              <mc:Fallback>
                <p:oleObj r:id="rId5" imgW="1031760" imgH="1208880" progId="CorelDraw.Graphic.21">
                  <p:embed/>
                  <p:pic>
                    <p:nvPicPr>
                      <p:cNvPr id="9226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401" y="428748"/>
                        <a:ext cx="1223963" cy="1144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1"/>
          <p:cNvSpPr txBox="1">
            <a:spLocks noChangeArrowheads="1"/>
          </p:cNvSpPr>
          <p:nvPr/>
        </p:nvSpPr>
        <p:spPr bwMode="auto">
          <a:xfrm>
            <a:off x="396975" y="5704706"/>
            <a:ext cx="11635368" cy="748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ts val="1200"/>
              </a:spcBef>
              <a:spcAft>
                <a:spcPts val="1000"/>
              </a:spcAft>
            </a:pP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Джангельдинова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Зауре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Болатовна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руководитель отдела реабилитации и внедрения новых технологий ННПЦ РСИО 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67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-228600" y="4681432"/>
            <a:ext cx="13504617" cy="0"/>
          </a:xfrm>
          <a:prstGeom prst="line">
            <a:avLst/>
          </a:prstGeom>
          <a:ln w="9525" cap="rnd">
            <a:solidFill>
              <a:srgbClr val="000000">
                <a:alpha val="29804"/>
              </a:srgb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4" name="AutoShape 4"/>
          <p:cNvSpPr/>
          <p:nvPr/>
        </p:nvSpPr>
        <p:spPr>
          <a:xfrm rot="5399999">
            <a:off x="1669511" y="3688128"/>
            <a:ext cx="8259735" cy="0"/>
          </a:xfrm>
          <a:prstGeom prst="line">
            <a:avLst/>
          </a:prstGeom>
          <a:ln w="9525" cap="rnd">
            <a:solidFill>
              <a:srgbClr val="000000">
                <a:alpha val="29804"/>
              </a:srgb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5" name="AutoShape 5"/>
          <p:cNvSpPr/>
          <p:nvPr/>
        </p:nvSpPr>
        <p:spPr>
          <a:xfrm rot="5399999">
            <a:off x="-4126692" y="3688126"/>
            <a:ext cx="8259735" cy="0"/>
          </a:xfrm>
          <a:prstGeom prst="line">
            <a:avLst/>
          </a:prstGeom>
          <a:ln w="9525" cap="rnd">
            <a:solidFill>
              <a:srgbClr val="000000">
                <a:alpha val="29804"/>
              </a:srgb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6" name="AutoShape 6"/>
          <p:cNvSpPr/>
          <p:nvPr/>
        </p:nvSpPr>
        <p:spPr>
          <a:xfrm rot="5399999">
            <a:off x="8058958" y="3688126"/>
            <a:ext cx="8259735" cy="0"/>
          </a:xfrm>
          <a:prstGeom prst="line">
            <a:avLst/>
          </a:prstGeom>
          <a:ln w="9525" cap="rnd">
            <a:solidFill>
              <a:srgbClr val="000000">
                <a:alpha val="29804"/>
              </a:srgb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7" name="AutoShape 7"/>
          <p:cNvSpPr/>
          <p:nvPr/>
        </p:nvSpPr>
        <p:spPr>
          <a:xfrm>
            <a:off x="0" y="0"/>
            <a:ext cx="12192000" cy="1066800"/>
          </a:xfrm>
          <a:prstGeom prst="rect">
            <a:avLst/>
          </a:prstGeom>
          <a:solidFill>
            <a:srgbClr val="1F628E"/>
          </a:solidFill>
        </p:spPr>
      </p:sp>
      <p:sp>
        <p:nvSpPr>
          <p:cNvPr id="8" name="TextBox 8"/>
          <p:cNvSpPr txBox="1"/>
          <p:nvPr/>
        </p:nvSpPr>
        <p:spPr>
          <a:xfrm>
            <a:off x="659002" y="1840410"/>
            <a:ext cx="4536485" cy="12311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ru-RU" dirty="0" smtClean="0"/>
              <a:t>-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наращивание родительских ресурсов,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используя семейно-центрированный подход коррекционно-развивающей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работы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685800" y="290830"/>
            <a:ext cx="4509687" cy="4279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40"/>
              </a:lnSpc>
              <a:spcBef>
                <a:spcPct val="0"/>
              </a:spcBef>
            </a:pPr>
            <a:r>
              <a:rPr lang="ru-RU" sz="2799" spc="-83" dirty="0" smtClean="0">
                <a:solidFill>
                  <a:srgbClr val="FFFFFF"/>
                </a:solidFill>
                <a:latin typeface="Raleway Bold"/>
              </a:rPr>
              <a:t>РАЗВИТИЕ …</a:t>
            </a:r>
            <a:endParaRPr lang="en-US" sz="2799" spc="-83" dirty="0">
              <a:solidFill>
                <a:srgbClr val="FFFFFF"/>
              </a:solidFill>
              <a:latin typeface="Raleway Bold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216123" y="2067847"/>
            <a:ext cx="5530956" cy="7212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обеспечение профессионального развития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педагогических коллективов РЦ и КППК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523708" y="5002903"/>
            <a:ext cx="525286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методическое обеспечение определения особых образовательных потребностей, основных направлений коррекционно-развивающего обучения на основе МКФ </a:t>
            </a:r>
          </a:p>
        </p:txBody>
      </p:sp>
      <p:sp>
        <p:nvSpPr>
          <p:cNvPr id="17" name="TextBox 10"/>
          <p:cNvSpPr txBox="1"/>
          <p:nvPr/>
        </p:nvSpPr>
        <p:spPr>
          <a:xfrm>
            <a:off x="789709" y="5157961"/>
            <a:ext cx="4405778" cy="92333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разработка 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утверждение стандарта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базовой инфраструктуры КППК и РЦ 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1557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7B064-65C5-4B39-B193-BFA53D8B8AA9}" type="slidenum">
              <a:rPr lang="ru-RU" smtClean="0"/>
              <a:t>11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60218" y="1397445"/>
            <a:ext cx="11674764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Требования к качеству государственной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услуги детям и их семьям</a:t>
            </a:r>
          </a:p>
          <a:p>
            <a:endParaRPr lang="ru-RU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Новые знания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результаты исследований, которые невозможно игнорировать </a:t>
            </a:r>
          </a:p>
          <a:p>
            <a:endParaRPr lang="ru-RU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Новые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группы детей, с которыми не работают старые подходы к помощи </a:t>
            </a:r>
          </a:p>
          <a:p>
            <a:endParaRPr lang="ru-RU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Изменяются критерии результативности и требования к достижению результата </a:t>
            </a:r>
          </a:p>
          <a:p>
            <a:endParaRPr lang="ru-RU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Трансформация этических принципов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помощи,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старые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подходы в них не укладываются </a:t>
            </a:r>
          </a:p>
          <a:p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9022" y="384717"/>
            <a:ext cx="6291659" cy="5411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3547"/>
              </a:lnSpc>
            </a:pPr>
            <a:r>
              <a:rPr lang="ru-RU" sz="2533" b="1" spc="-76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leway Bold"/>
              </a:rPr>
              <a:t>ПОЧЕМУ НЕОБХОДИМЫ ИЗМЕНЕНИЯ </a:t>
            </a:r>
            <a:endParaRPr lang="ru-RU" sz="2533" b="1" spc="-76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leway Bold"/>
            </a:endParaRPr>
          </a:p>
        </p:txBody>
      </p:sp>
    </p:spTree>
    <p:extLst>
      <p:ext uri="{BB962C8B-B14F-4D97-AF65-F5344CB8AC3E}">
        <p14:creationId xmlns:p14="http://schemas.microsoft.com/office/powerpoint/2010/main" val="21721818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4815" y="409420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4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Благодарю за внимание!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7B064-65C5-4B39-B193-BFA53D8B8AA9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65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526474" y="914400"/>
            <a:ext cx="10896312" cy="2724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1200"/>
              </a:spcBef>
              <a:spcAft>
                <a:spcPts val="1000"/>
              </a:spcAft>
            </a:pPr>
            <a:r>
              <a:rPr lang="ru-RU" altLang="ru-RU" sz="2800" b="1" dirty="0" smtClean="0">
                <a:solidFill>
                  <a:schemeClr val="tx2"/>
                </a:solidFill>
                <a:latin typeface="Bookman Old Style" panose="02050604050505020204" pitchFamily="18" charset="0"/>
                <a:ea typeface="Microsoft YaHei" panose="020B0503020204020204" pitchFamily="34" charset="-122"/>
              </a:rPr>
              <a:t>МИССИЯ РЦ и КППК </a:t>
            </a:r>
            <a:endParaRPr lang="ru-RU" altLang="ru-RU" sz="2800" b="1" dirty="0">
              <a:solidFill>
                <a:schemeClr val="tx2"/>
              </a:solidFill>
              <a:latin typeface="Bookman Old Style" panose="02050604050505020204" pitchFamily="18" charset="0"/>
              <a:ea typeface="Microsoft YaHei" panose="020B0503020204020204" pitchFamily="34" charset="-122"/>
            </a:endParaRPr>
          </a:p>
          <a:p>
            <a:pPr algn="ctr">
              <a:spcBef>
                <a:spcPts val="1200"/>
              </a:spcBef>
              <a:spcAft>
                <a:spcPts val="1000"/>
              </a:spcAft>
            </a:pPr>
            <a:r>
              <a:rPr lang="ru-RU" sz="2533" b="1" spc="-76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leway Bold"/>
              </a:rPr>
              <a:t>РАННЕЕ ВМЕШАТЕЛЬСТВО В РАЗВИТИЕ РЕБЕНКА С ЦЕЛЬЮ ПОВЫШЕНИЯ КАЧЕСТВА ЖИЗНИ СЕМЬИ И МАКСИМАЛЬНОЙ ПОДГОТОВКИ МАЛЫША К ШКОЛЬНОМУ ОБУЧЕНИЮ</a:t>
            </a:r>
          </a:p>
          <a:p>
            <a:pPr>
              <a:lnSpc>
                <a:spcPts val="3547"/>
              </a:lnSpc>
              <a:spcBef>
                <a:spcPts val="1200"/>
              </a:spcBef>
              <a:spcAft>
                <a:spcPts val="1000"/>
              </a:spcAft>
            </a:pPr>
            <a:endParaRPr lang="ru-RU" sz="2533" b="1" spc="-76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leway Bold"/>
            </a:endParaRPr>
          </a:p>
        </p:txBody>
      </p:sp>
    </p:spTree>
    <p:extLst>
      <p:ext uri="{BB962C8B-B14F-4D97-AF65-F5344CB8AC3E}">
        <p14:creationId xmlns:p14="http://schemas.microsoft.com/office/powerpoint/2010/main" val="22882348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-228600" y="3959225"/>
            <a:ext cx="13504617" cy="0"/>
          </a:xfrm>
          <a:prstGeom prst="line">
            <a:avLst/>
          </a:prstGeom>
          <a:ln w="9525" cap="rnd">
            <a:solidFill>
              <a:srgbClr val="000000">
                <a:alpha val="29804"/>
              </a:srgb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3" name="AutoShape 3"/>
          <p:cNvSpPr/>
          <p:nvPr/>
        </p:nvSpPr>
        <p:spPr>
          <a:xfrm rot="5399999">
            <a:off x="-64809" y="3688126"/>
            <a:ext cx="8259735" cy="0"/>
          </a:xfrm>
          <a:prstGeom prst="line">
            <a:avLst/>
          </a:prstGeom>
          <a:ln w="9525" cap="rnd">
            <a:solidFill>
              <a:srgbClr val="000000">
                <a:alpha val="29804"/>
              </a:srgb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4" name="AutoShape 4"/>
          <p:cNvSpPr/>
          <p:nvPr/>
        </p:nvSpPr>
        <p:spPr>
          <a:xfrm rot="5399999">
            <a:off x="3997075" y="3688126"/>
            <a:ext cx="8259735" cy="0"/>
          </a:xfrm>
          <a:prstGeom prst="line">
            <a:avLst/>
          </a:prstGeom>
          <a:ln w="9525" cap="rnd">
            <a:solidFill>
              <a:srgbClr val="000000">
                <a:alpha val="29804"/>
              </a:srgb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5" name="AutoShape 5"/>
          <p:cNvSpPr/>
          <p:nvPr/>
        </p:nvSpPr>
        <p:spPr>
          <a:xfrm rot="5399999">
            <a:off x="-4126692" y="3688126"/>
            <a:ext cx="8259735" cy="0"/>
          </a:xfrm>
          <a:prstGeom prst="line">
            <a:avLst/>
          </a:prstGeom>
          <a:ln w="9525" cap="rnd">
            <a:solidFill>
              <a:srgbClr val="000000">
                <a:alpha val="29804"/>
              </a:srgb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6" name="AutoShape 6"/>
          <p:cNvSpPr/>
          <p:nvPr/>
        </p:nvSpPr>
        <p:spPr>
          <a:xfrm rot="5399999">
            <a:off x="8058958" y="3688126"/>
            <a:ext cx="8259735" cy="0"/>
          </a:xfrm>
          <a:prstGeom prst="line">
            <a:avLst/>
          </a:prstGeom>
          <a:ln w="9525" cap="rnd">
            <a:solidFill>
              <a:srgbClr val="000000">
                <a:alpha val="29804"/>
              </a:srgb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7" name="AutoShape 7"/>
          <p:cNvSpPr/>
          <p:nvPr/>
        </p:nvSpPr>
        <p:spPr>
          <a:xfrm>
            <a:off x="0" y="0"/>
            <a:ext cx="12192000" cy="1066800"/>
          </a:xfrm>
          <a:prstGeom prst="rect">
            <a:avLst/>
          </a:prstGeom>
          <a:solidFill>
            <a:srgbClr val="1F628E"/>
          </a:solidFill>
        </p:spPr>
      </p:sp>
      <p:sp>
        <p:nvSpPr>
          <p:cNvPr id="10" name="TextBox 10"/>
          <p:cNvSpPr txBox="1"/>
          <p:nvPr/>
        </p:nvSpPr>
        <p:spPr>
          <a:xfrm>
            <a:off x="401655" y="4628051"/>
            <a:ext cx="3275119" cy="11079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defRPr/>
            </a:pPr>
            <a:r>
              <a:rPr lang="ru-RU" alt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семейно-центрированный подход, активное вовлечение родителей в коррекционно-развивающий процесс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301171" y="1905405"/>
            <a:ext cx="3396702" cy="8309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непрерывность сопровождения развития ребенка в образовательном процессе</a:t>
            </a:r>
            <a:endParaRPr lang="ru-RU" b="1" dirty="0"/>
          </a:p>
        </p:txBody>
      </p:sp>
      <p:sp>
        <p:nvSpPr>
          <p:cNvPr id="14" name="TextBox 14"/>
          <p:cNvSpPr txBox="1"/>
          <p:nvPr/>
        </p:nvSpPr>
        <p:spPr>
          <a:xfrm>
            <a:off x="4363054" y="1726671"/>
            <a:ext cx="3396703" cy="11079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комплексный, междисциплинарный подход к решению любой проблемы развития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</a:t>
            </a:r>
            <a:endParaRPr lang="ru-RU" b="1" dirty="0"/>
          </a:p>
        </p:txBody>
      </p:sp>
      <p:sp>
        <p:nvSpPr>
          <p:cNvPr id="16" name="TextBox 16"/>
          <p:cNvSpPr txBox="1"/>
          <p:nvPr/>
        </p:nvSpPr>
        <p:spPr>
          <a:xfrm>
            <a:off x="4282961" y="7066246"/>
            <a:ext cx="3626079" cy="1923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505"/>
              </a:lnSpc>
              <a:spcBef>
                <a:spcPct val="0"/>
              </a:spcBef>
            </a:pPr>
            <a:endParaRPr sz="1200"/>
          </a:p>
        </p:txBody>
      </p:sp>
      <p:sp>
        <p:nvSpPr>
          <p:cNvPr id="20" name="TextBox 20"/>
          <p:cNvSpPr txBox="1"/>
          <p:nvPr/>
        </p:nvSpPr>
        <p:spPr>
          <a:xfrm>
            <a:off x="4687454" y="4592433"/>
            <a:ext cx="3134421" cy="166199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функциональная направленность коррекционно-развивающей работы-  повышение </a:t>
            </a: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участия </a:t>
            </a: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самостоятельной активности </a:t>
            </a: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ребенка в ЕЖС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2"/>
          <p:cNvSpPr txBox="1"/>
          <p:nvPr/>
        </p:nvSpPr>
        <p:spPr>
          <a:xfrm>
            <a:off x="757263" y="376132"/>
            <a:ext cx="6556832" cy="43088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ПРИНЦИПЫ 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TextBox 24"/>
          <p:cNvSpPr txBox="1"/>
          <p:nvPr/>
        </p:nvSpPr>
        <p:spPr>
          <a:xfrm>
            <a:off x="8346017" y="7238855"/>
            <a:ext cx="3626079" cy="1923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505"/>
              </a:lnSpc>
              <a:spcBef>
                <a:spcPct val="0"/>
              </a:spcBef>
            </a:pPr>
            <a:endParaRPr sz="1200"/>
          </a:p>
        </p:txBody>
      </p:sp>
      <p:sp>
        <p:nvSpPr>
          <p:cNvPr id="9" name="Прямоугольник 8"/>
          <p:cNvSpPr/>
          <p:nvPr/>
        </p:nvSpPr>
        <p:spPr>
          <a:xfrm>
            <a:off x="8515227" y="4498469"/>
            <a:ext cx="345686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научная обоснованность -использование </a:t>
            </a: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научно </a:t>
            </a:r>
            <a:r>
              <a:rPr lang="ru-RU" alt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обоснованных методов </a:t>
            </a: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и технологии психолого-педагогической </a:t>
            </a:r>
            <a:r>
              <a:rPr lang="ru-RU" alt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помощи 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8604206" y="1696980"/>
            <a:ext cx="327890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образовательных и иных потребностей ребенка,  опора на сильные стороны ребенка и семьи, на их возможности и ресурсы</a:t>
            </a:r>
          </a:p>
        </p:txBody>
      </p:sp>
    </p:spTree>
    <p:extLst>
      <p:ext uri="{BB962C8B-B14F-4D97-AF65-F5344CB8AC3E}">
        <p14:creationId xmlns:p14="http://schemas.microsoft.com/office/powerpoint/2010/main" val="3618976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-228600" y="3959225"/>
            <a:ext cx="13504617" cy="0"/>
          </a:xfrm>
          <a:prstGeom prst="line">
            <a:avLst/>
          </a:prstGeom>
          <a:ln w="9525" cap="rnd">
            <a:solidFill>
              <a:srgbClr val="000000">
                <a:alpha val="29804"/>
              </a:srgb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3" name="AutoShape 3"/>
          <p:cNvSpPr/>
          <p:nvPr/>
        </p:nvSpPr>
        <p:spPr>
          <a:xfrm rot="5399999">
            <a:off x="-64809" y="3688126"/>
            <a:ext cx="8259735" cy="0"/>
          </a:xfrm>
          <a:prstGeom prst="line">
            <a:avLst/>
          </a:prstGeom>
          <a:ln w="9525" cap="rnd">
            <a:solidFill>
              <a:srgbClr val="000000">
                <a:alpha val="29804"/>
              </a:srgb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4" name="AutoShape 4"/>
          <p:cNvSpPr/>
          <p:nvPr/>
        </p:nvSpPr>
        <p:spPr>
          <a:xfrm rot="5399999">
            <a:off x="3997075" y="3688126"/>
            <a:ext cx="8259735" cy="0"/>
          </a:xfrm>
          <a:prstGeom prst="line">
            <a:avLst/>
          </a:prstGeom>
          <a:ln w="9525" cap="rnd">
            <a:solidFill>
              <a:srgbClr val="000000">
                <a:alpha val="29804"/>
              </a:srgb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5" name="AutoShape 5"/>
          <p:cNvSpPr/>
          <p:nvPr/>
        </p:nvSpPr>
        <p:spPr>
          <a:xfrm rot="5399999">
            <a:off x="-4126692" y="3688126"/>
            <a:ext cx="8259735" cy="0"/>
          </a:xfrm>
          <a:prstGeom prst="line">
            <a:avLst/>
          </a:prstGeom>
          <a:ln w="9525" cap="rnd">
            <a:solidFill>
              <a:srgbClr val="000000">
                <a:alpha val="29804"/>
              </a:srgb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6" name="AutoShape 6"/>
          <p:cNvSpPr/>
          <p:nvPr/>
        </p:nvSpPr>
        <p:spPr>
          <a:xfrm rot="5399999">
            <a:off x="8058958" y="3688126"/>
            <a:ext cx="8259735" cy="0"/>
          </a:xfrm>
          <a:prstGeom prst="line">
            <a:avLst/>
          </a:prstGeom>
          <a:ln w="9525" cap="rnd">
            <a:solidFill>
              <a:srgbClr val="000000">
                <a:alpha val="29804"/>
              </a:srgb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7" name="AutoShape 7"/>
          <p:cNvSpPr/>
          <p:nvPr/>
        </p:nvSpPr>
        <p:spPr>
          <a:xfrm>
            <a:off x="0" y="0"/>
            <a:ext cx="12192000" cy="1066800"/>
          </a:xfrm>
          <a:prstGeom prst="rect">
            <a:avLst/>
          </a:prstGeom>
          <a:solidFill>
            <a:srgbClr val="1F628E"/>
          </a:solidFill>
        </p:spPr>
      </p:sp>
      <p:sp>
        <p:nvSpPr>
          <p:cNvPr id="10" name="TextBox 10"/>
          <p:cNvSpPr txBox="1"/>
          <p:nvPr/>
        </p:nvSpPr>
        <p:spPr>
          <a:xfrm>
            <a:off x="8383828" y="1588172"/>
            <a:ext cx="3554451" cy="8309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ru-RU" b="1" dirty="0"/>
              <a:t>Закон Республики Казахстан от 8 августа 2002 года «О правах ребенка в Республике Казахстан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293877" y="1590976"/>
            <a:ext cx="3533352" cy="166199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/>
            <a:r>
              <a:rPr lang="ru-RU" b="1" dirty="0"/>
              <a:t>Закон Республики Казахстан от 11 июля 2002 года «О социальной и медико-педагогической коррекционной поддержке детей с ограниченными возможностями»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4449174" y="1616674"/>
            <a:ext cx="3310583" cy="83099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/>
            <a:r>
              <a:rPr lang="ru-RU" b="1" dirty="0"/>
              <a:t>Закон  Республики Казахстан от 27 июля 2007 года «Об образовании»</a:t>
            </a:r>
          </a:p>
        </p:txBody>
      </p:sp>
      <p:grpSp>
        <p:nvGrpSpPr>
          <p:cNvPr id="15" name="Group 15"/>
          <p:cNvGrpSpPr/>
          <p:nvPr/>
        </p:nvGrpSpPr>
        <p:grpSpPr>
          <a:xfrm>
            <a:off x="4282961" y="4279312"/>
            <a:ext cx="3634545" cy="2979295"/>
            <a:chOff x="0" y="-597761"/>
            <a:chExt cx="7269089" cy="6929598"/>
          </a:xfrm>
        </p:grpSpPr>
        <p:sp>
          <p:nvSpPr>
            <p:cNvPr id="16" name="TextBox 16"/>
            <p:cNvSpPr txBox="1"/>
            <p:nvPr/>
          </p:nvSpPr>
          <p:spPr>
            <a:xfrm>
              <a:off x="0" y="5947117"/>
              <a:ext cx="7252157" cy="38472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1505"/>
                </a:lnSpc>
                <a:spcBef>
                  <a:spcPct val="0"/>
                </a:spcBef>
              </a:pPr>
              <a:endParaRPr sz="1200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16932" y="-597761"/>
              <a:ext cx="7252157" cy="515421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fontAlgn="base"/>
              <a:r>
                <a:rPr lang="ru-RU" b="1" dirty="0"/>
                <a:t>Правила оказания государственной услуги "Реабилитация и социальная адаптация детей и подростков с проблемами в </a:t>
              </a:r>
              <a:r>
                <a:rPr lang="ru-RU" b="1" dirty="0" smtClean="0"/>
                <a:t>развитии» </a:t>
              </a:r>
              <a:r>
                <a:rPr lang="ru-RU" b="1" dirty="0"/>
                <a:t>Приложение 2 к приказу</a:t>
              </a:r>
              <a:br>
                <a:rPr lang="ru-RU" b="1" dirty="0"/>
              </a:br>
              <a:r>
                <a:rPr lang="ru-RU" b="1" dirty="0"/>
                <a:t>Министра образования и науки</a:t>
              </a:r>
              <a:br>
                <a:rPr lang="ru-RU" b="1" dirty="0"/>
              </a:br>
              <a:r>
                <a:rPr lang="ru-RU" b="1" dirty="0"/>
                <a:t>Республики Казахстан</a:t>
              </a:r>
              <a:br>
                <a:rPr lang="ru-RU" b="1" dirty="0"/>
              </a:br>
              <a:r>
                <a:rPr lang="ru-RU" b="1" dirty="0"/>
                <a:t>от 27 мая 2020 года № 223</a:t>
              </a:r>
            </a:p>
          </p:txBody>
        </p:sp>
      </p:grpSp>
      <p:sp>
        <p:nvSpPr>
          <p:cNvPr id="20" name="TextBox 20"/>
          <p:cNvSpPr txBox="1"/>
          <p:nvPr/>
        </p:nvSpPr>
        <p:spPr>
          <a:xfrm>
            <a:off x="241005" y="4373157"/>
            <a:ext cx="3533352" cy="193899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/>
            <a:r>
              <a:rPr lang="en-US" b="1" dirty="0"/>
              <a:t>«</a:t>
            </a:r>
            <a:r>
              <a:rPr lang="ru-RU" b="1" dirty="0"/>
              <a:t>Порядок деятельности кабинетов психолого-педагогической коррекции…реабилитационных </a:t>
            </a:r>
            <a:r>
              <a:rPr lang="ru-RU" b="1" dirty="0" smtClean="0"/>
              <a:t>центров». </a:t>
            </a:r>
            <a:r>
              <a:rPr lang="ru-RU" b="1" dirty="0"/>
              <a:t>Приказ МОН РК «О внесении изменений в приказ №595…» от 29 декабря 2021 года № 614.Приложение 7.гл4,5.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757263" y="376132"/>
            <a:ext cx="6556832" cy="42793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640"/>
              </a:lnSpc>
              <a:spcBef>
                <a:spcPct val="0"/>
              </a:spcBef>
            </a:pPr>
            <a:r>
              <a:rPr lang="ru-RU" sz="2799" spc="-83" dirty="0" smtClean="0">
                <a:solidFill>
                  <a:srgbClr val="FFFFFF"/>
                </a:solidFill>
                <a:latin typeface="Raleway Bold"/>
              </a:rPr>
              <a:t>НОРМАТИВНЫЕ ПРАВОВЫЕ АКТЫ  </a:t>
            </a:r>
            <a:endParaRPr lang="en-US" sz="2799" spc="-83" dirty="0">
              <a:solidFill>
                <a:srgbClr val="FFFFFF"/>
              </a:solidFill>
              <a:latin typeface="Raleway Bold"/>
            </a:endParaRPr>
          </a:p>
        </p:txBody>
      </p:sp>
      <p:sp>
        <p:nvSpPr>
          <p:cNvPr id="24" name="TextBox 24"/>
          <p:cNvSpPr txBox="1"/>
          <p:nvPr/>
        </p:nvSpPr>
        <p:spPr>
          <a:xfrm>
            <a:off x="8346017" y="7238855"/>
            <a:ext cx="3626079" cy="1923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505"/>
              </a:lnSpc>
              <a:spcBef>
                <a:spcPct val="0"/>
              </a:spcBef>
            </a:pPr>
            <a:endParaRPr sz="1200"/>
          </a:p>
        </p:txBody>
      </p:sp>
      <p:sp>
        <p:nvSpPr>
          <p:cNvPr id="21" name="AutoShape 3"/>
          <p:cNvSpPr/>
          <p:nvPr/>
        </p:nvSpPr>
        <p:spPr>
          <a:xfrm rot="5399999">
            <a:off x="-64809" y="3688125"/>
            <a:ext cx="8259735" cy="0"/>
          </a:xfrm>
          <a:prstGeom prst="line">
            <a:avLst/>
          </a:prstGeom>
          <a:ln w="9525" cap="rnd">
            <a:noFill/>
            <a:prstDash val="solid"/>
            <a:headEnd type="none" w="sm" len="sm"/>
            <a:tailEnd type="none" w="sm" len="sm"/>
          </a:ln>
        </p:spPr>
      </p:sp>
      <p:sp>
        <p:nvSpPr>
          <p:cNvPr id="9" name="Прямоугольник 8"/>
          <p:cNvSpPr/>
          <p:nvPr/>
        </p:nvSpPr>
        <p:spPr>
          <a:xfrm>
            <a:off x="8247295" y="4218462"/>
            <a:ext cx="369098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b="1" dirty="0"/>
              <a:t>Об</a:t>
            </a:r>
            <a:r>
              <a:rPr lang="ru-RU" dirty="0"/>
              <a:t> </a:t>
            </a:r>
            <a:r>
              <a:rPr lang="ru-RU" b="1" dirty="0"/>
              <a:t>утверждении Типовых штатов работников государственных организаций образования</a:t>
            </a:r>
          </a:p>
          <a:p>
            <a:pPr algn="ctr" fontAlgn="base"/>
            <a:r>
              <a:rPr lang="ru-RU" b="1" dirty="0"/>
              <a:t>Приказ </a:t>
            </a:r>
            <a:r>
              <a:rPr lang="ru-RU" b="1" dirty="0" err="1"/>
              <a:t>и.о</a:t>
            </a:r>
            <a:r>
              <a:rPr lang="ru-RU" b="1" dirty="0"/>
              <a:t>. Министра просвещения Республики Казахстан от 21 июля 2023 года № 224.</a:t>
            </a:r>
          </a:p>
        </p:txBody>
      </p:sp>
    </p:spTree>
    <p:extLst>
      <p:ext uri="{BB962C8B-B14F-4D97-AF65-F5344CB8AC3E}">
        <p14:creationId xmlns:p14="http://schemas.microsoft.com/office/powerpoint/2010/main" val="1880354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-228600" y="3959225"/>
            <a:ext cx="13504617" cy="0"/>
          </a:xfrm>
          <a:prstGeom prst="line">
            <a:avLst/>
          </a:prstGeom>
          <a:ln w="9525" cap="rnd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3" name="AutoShape 3"/>
          <p:cNvSpPr/>
          <p:nvPr/>
        </p:nvSpPr>
        <p:spPr>
          <a:xfrm rot="5399999">
            <a:off x="1977775" y="3688126"/>
            <a:ext cx="8259735" cy="0"/>
          </a:xfrm>
          <a:prstGeom prst="line">
            <a:avLst/>
          </a:prstGeom>
          <a:ln w="9525" cap="rnd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4" name="AutoShape 4"/>
          <p:cNvSpPr/>
          <p:nvPr/>
        </p:nvSpPr>
        <p:spPr>
          <a:xfrm rot="5399999">
            <a:off x="-4126692" y="3688126"/>
            <a:ext cx="8259735" cy="0"/>
          </a:xfrm>
          <a:prstGeom prst="line">
            <a:avLst/>
          </a:prstGeom>
          <a:ln w="9525" cap="rnd">
            <a:solidFill>
              <a:srgbClr val="000000">
                <a:alpha val="29804"/>
              </a:srgb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5" name="AutoShape 5"/>
          <p:cNvSpPr/>
          <p:nvPr/>
        </p:nvSpPr>
        <p:spPr>
          <a:xfrm>
            <a:off x="0" y="0"/>
            <a:ext cx="12192000" cy="106680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6" name="TextBox 6"/>
          <p:cNvSpPr txBox="1"/>
          <p:nvPr/>
        </p:nvSpPr>
        <p:spPr>
          <a:xfrm>
            <a:off x="6329764" y="4251268"/>
            <a:ext cx="5127350" cy="17440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380"/>
              </a:lnSpc>
              <a:spcBef>
                <a:spcPct val="0"/>
              </a:spcBef>
            </a:pP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ОТСУТСТВИЕ 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КОМПЛЕКСНОГО ПОДХОДА </a:t>
            </a: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ОЦЕНКЕ ОСОБЫХ ОБРАЗОВАТЕЛЬНЫХ ПОТРЕБНОСТЕЙ РЕБЕНКА</a:t>
            </a:r>
            <a:endParaRPr lang="en-US" sz="2600" dirty="0">
              <a:solidFill>
                <a:srgbClr val="FFFFFF"/>
              </a:solidFill>
              <a:latin typeface="Raleway Bold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439452" y="1865947"/>
            <a:ext cx="5231913" cy="172707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380"/>
              </a:lnSpc>
              <a:spcBef>
                <a:spcPct val="0"/>
              </a:spcBef>
            </a:pP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ОЧЕРЕДЬ НА ПОЛУЧЕНИЕ  ГОСУДАРСТВЕННОЙ УСЛУГИ В СФЕРЕ  ПСИХОЛОГО-ПЕДАГОГИЧЕСКОЙ ПОМОЩИ</a:t>
            </a:r>
            <a:endParaRPr lang="en-US" sz="2600" dirty="0">
              <a:solidFill>
                <a:srgbClr val="FFFFFF"/>
              </a:solidFill>
              <a:latin typeface="Raleway Bold"/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439452" y="4483413"/>
            <a:ext cx="5403317" cy="85504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380"/>
              </a:lnSpc>
              <a:spcBef>
                <a:spcPct val="0"/>
              </a:spcBef>
            </a:pP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ОРИЕНТАЦИЯ НА МЕДИЦИНСКУЮ МОДЕЛЬ РЕАБИЛИТАЦИИ</a:t>
            </a:r>
            <a:endParaRPr lang="en-US" sz="2600" dirty="0">
              <a:solidFill>
                <a:srgbClr val="FFFFFF"/>
              </a:solidFill>
              <a:latin typeface="Raleway Bold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378824" y="165947"/>
            <a:ext cx="9665061" cy="36817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119"/>
              </a:lnSpc>
              <a:spcBef>
                <a:spcPct val="0"/>
              </a:spcBef>
            </a:pPr>
            <a:r>
              <a:rPr lang="ru-RU" sz="2399" spc="-71" dirty="0" smtClean="0">
                <a:solidFill>
                  <a:srgbClr val="0B1E60"/>
                </a:solidFill>
                <a:latin typeface="Raleway Bold"/>
              </a:rPr>
              <a:t>АКТУАЛЬНЫЕ </a:t>
            </a:r>
            <a:r>
              <a:rPr lang="en-US" sz="2399" spc="-71" dirty="0" smtClean="0">
                <a:solidFill>
                  <a:srgbClr val="0B1E60"/>
                </a:solidFill>
                <a:latin typeface="Raleway Bold"/>
              </a:rPr>
              <a:t> ПРОБЛЕМЫ</a:t>
            </a:r>
            <a:endParaRPr lang="en-US" sz="2399" spc="-71" dirty="0">
              <a:solidFill>
                <a:srgbClr val="0B1E60"/>
              </a:solidFill>
              <a:latin typeface="Raleway Bold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523708" y="1865947"/>
            <a:ext cx="52634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ОТСУТСТВИЕ СЕМЕЙНО-ЦЕНТРИРОВАННОГО ПОДХОДА</a:t>
            </a:r>
          </a:p>
        </p:txBody>
      </p:sp>
    </p:spTree>
    <p:extLst>
      <p:ext uri="{BB962C8B-B14F-4D97-AF65-F5344CB8AC3E}">
        <p14:creationId xmlns:p14="http://schemas.microsoft.com/office/powerpoint/2010/main" val="2524634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463032" y="2954213"/>
            <a:ext cx="2863067" cy="89768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547"/>
              </a:lnSpc>
            </a:pPr>
            <a:r>
              <a:rPr lang="ru-RU" sz="2533" b="1" spc="-76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leway Bold"/>
              </a:rPr>
              <a:t>АКТУАЛЬНЫЕ</a:t>
            </a:r>
            <a:r>
              <a:rPr lang="en-US" sz="2533" b="1" spc="-76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leway Bold"/>
              </a:rPr>
              <a:t> </a:t>
            </a:r>
            <a:endParaRPr lang="en-US" sz="2533" b="1" spc="-76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leway Bold"/>
            </a:endParaRPr>
          </a:p>
          <a:p>
            <a:pPr>
              <a:lnSpc>
                <a:spcPts val="3547"/>
              </a:lnSpc>
              <a:spcBef>
                <a:spcPct val="0"/>
              </a:spcBef>
            </a:pPr>
            <a:r>
              <a:rPr lang="en-US" sz="2533" b="1" spc="-76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leway Bold"/>
              </a:rPr>
              <a:t>ПРОБЛЕМЫ</a:t>
            </a:r>
            <a:endParaRPr lang="en-US" sz="2533" b="1" spc="-76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leway Bold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864896" y="417481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ОТСУТСТВИЕ РАВЕНСТВА В СРОКАХ ПОЛУЧЕНИЯ ГОСУДАРСТВЕННОЙ УСЛУГИ И ЕДИНСТВА КРИТЕРИЕВ ДЛЯ ОПРЕДЕЛЕНИЯ  ДОПОЛНИТЕЛЬНЫХ УСЛУГ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64896" y="2215717"/>
            <a:ext cx="50566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ПРИСУТСТВИЕ ДУБЛИРОВАНИЯ РАБОТЫ СПЕЦИАЛИСТАМИ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880702" y="3403054"/>
            <a:ext cx="626558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ИГНОРИРОВАНИЕ 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ОТЕЧЕСТВЕННОЙ МОДЕЛИ РЕАБИЛИТАЦИИ ДЕТЕЙ С ОГРАНИЧЕННЫМИ ВОЗМОЖНОСТЯМИ И ИХ СЕМЕЙ</a:t>
            </a:r>
          </a:p>
          <a:p>
            <a:endParaRPr lang="ru-RU" sz="24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НЕСООТВЕТСТВИЕ 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ИНФРАСТРУКТУРЫ  РЦ И КППК  КАК САНИТАРНО-ЭПИДЕМИОЛОГИЧЕСКИМ  ТРЕБОВАНИЯМ И ПРАВИЛАМ 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ПРИКАЗА 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70 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137891" y="406400"/>
            <a:ext cx="36945" cy="5357091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4021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/>
          <p:nvPr/>
        </p:nvSpPr>
        <p:spPr>
          <a:xfrm rot="5399999">
            <a:off x="1964014" y="3843090"/>
            <a:ext cx="8259735" cy="0"/>
          </a:xfrm>
          <a:prstGeom prst="line">
            <a:avLst/>
          </a:prstGeom>
          <a:ln w="9525" cap="rnd">
            <a:solidFill>
              <a:srgbClr val="000000">
                <a:alpha val="29804"/>
              </a:srgb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5" name="AutoShape 5"/>
          <p:cNvSpPr/>
          <p:nvPr/>
        </p:nvSpPr>
        <p:spPr>
          <a:xfrm rot="5399999">
            <a:off x="-4126692" y="3688126"/>
            <a:ext cx="8259735" cy="0"/>
          </a:xfrm>
          <a:prstGeom prst="line">
            <a:avLst/>
          </a:prstGeom>
          <a:ln w="9525" cap="rnd">
            <a:solidFill>
              <a:srgbClr val="000000">
                <a:alpha val="29804"/>
              </a:srgb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6" name="AutoShape 6"/>
          <p:cNvSpPr/>
          <p:nvPr/>
        </p:nvSpPr>
        <p:spPr>
          <a:xfrm rot="5399999">
            <a:off x="8058958" y="3688126"/>
            <a:ext cx="8259735" cy="0"/>
          </a:xfrm>
          <a:prstGeom prst="line">
            <a:avLst/>
          </a:prstGeom>
          <a:ln w="9525" cap="rnd">
            <a:solidFill>
              <a:srgbClr val="000000">
                <a:alpha val="29804"/>
              </a:srgb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7" name="AutoShape 7"/>
          <p:cNvSpPr/>
          <p:nvPr/>
        </p:nvSpPr>
        <p:spPr>
          <a:xfrm>
            <a:off x="0" y="0"/>
            <a:ext cx="12192000" cy="1066800"/>
          </a:xfrm>
          <a:prstGeom prst="rect">
            <a:avLst/>
          </a:prstGeom>
          <a:solidFill>
            <a:srgbClr val="1F628E"/>
          </a:solidFill>
        </p:spPr>
      </p:sp>
      <p:sp>
        <p:nvSpPr>
          <p:cNvPr id="9" name="TextBox 9"/>
          <p:cNvSpPr txBox="1"/>
          <p:nvPr/>
        </p:nvSpPr>
        <p:spPr>
          <a:xfrm>
            <a:off x="1315115" y="1980184"/>
            <a:ext cx="3648338" cy="111825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Внесение изменений и дополнений в НПА 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ts val="1993"/>
              </a:lnSpc>
              <a:spcBef>
                <a:spcPct val="0"/>
              </a:spcBef>
            </a:pPr>
            <a:endParaRPr lang="en-US" sz="1533" dirty="0">
              <a:solidFill>
                <a:srgbClr val="0B1E60"/>
              </a:solidFill>
              <a:latin typeface="Raleway Bold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6275390" y="1353578"/>
            <a:ext cx="5552815" cy="553997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 fontAlgn="base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приказ МП РК № 224 Об утверждении Типовых штатов работников государственных организаций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образования;</a:t>
            </a:r>
          </a:p>
          <a:p>
            <a:pPr algn="r" fontAlgn="base"/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r">
              <a:buFontTx/>
              <a:buChar char="-"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постановление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Правительства Республики Казахстан от 31 декабря 2015 года № 1193 О системе оплаты труда гражданских служащих, работников организаций, содержащихся за счет средств государственного бюджета, работников казенных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предприятий</a:t>
            </a:r>
          </a:p>
          <a:p>
            <a:pPr algn="r"/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приказ МП РК № 385 О порядке деятельности РЦ и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КППК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/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-приказ МП РК №338 Об утверждении Типовых квалификационных характеристик должностей педагогических работников и приравненных к ним лиц.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685800" y="290830"/>
            <a:ext cx="4509687" cy="4279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40"/>
              </a:lnSpc>
              <a:spcBef>
                <a:spcPct val="0"/>
              </a:spcBef>
            </a:pPr>
            <a:r>
              <a:rPr lang="ru-RU" sz="2799" spc="-83" dirty="0" smtClean="0">
                <a:solidFill>
                  <a:srgbClr val="FFFFFF"/>
                </a:solidFill>
                <a:latin typeface="Raleway Bold"/>
              </a:rPr>
              <a:t>РАЗВИТИЕ …</a:t>
            </a:r>
            <a:endParaRPr lang="en-US" sz="2799" spc="-83" dirty="0">
              <a:solidFill>
                <a:srgbClr val="FFFFFF"/>
              </a:solidFill>
              <a:latin typeface="Raleway Bold"/>
            </a:endParaRPr>
          </a:p>
        </p:txBody>
      </p:sp>
    </p:spTree>
    <p:extLst>
      <p:ext uri="{BB962C8B-B14F-4D97-AF65-F5344CB8AC3E}">
        <p14:creationId xmlns:p14="http://schemas.microsoft.com/office/powerpoint/2010/main" val="2395172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/>
          <p:nvPr/>
        </p:nvSpPr>
        <p:spPr>
          <a:xfrm rot="5399999">
            <a:off x="1964014" y="3843090"/>
            <a:ext cx="8259735" cy="0"/>
          </a:xfrm>
          <a:prstGeom prst="line">
            <a:avLst/>
          </a:prstGeom>
          <a:ln w="9525" cap="rnd">
            <a:solidFill>
              <a:srgbClr val="000000">
                <a:alpha val="29804"/>
              </a:srgb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5" name="AutoShape 5"/>
          <p:cNvSpPr/>
          <p:nvPr/>
        </p:nvSpPr>
        <p:spPr>
          <a:xfrm rot="5399999">
            <a:off x="-4126692" y="3688126"/>
            <a:ext cx="8259735" cy="0"/>
          </a:xfrm>
          <a:prstGeom prst="line">
            <a:avLst/>
          </a:prstGeom>
          <a:ln w="9525" cap="rnd">
            <a:solidFill>
              <a:srgbClr val="000000">
                <a:alpha val="29804"/>
              </a:srgb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6" name="AutoShape 6"/>
          <p:cNvSpPr/>
          <p:nvPr/>
        </p:nvSpPr>
        <p:spPr>
          <a:xfrm rot="5399999">
            <a:off x="8058958" y="3688126"/>
            <a:ext cx="8259735" cy="0"/>
          </a:xfrm>
          <a:prstGeom prst="line">
            <a:avLst/>
          </a:prstGeom>
          <a:ln w="9525" cap="rnd">
            <a:solidFill>
              <a:srgbClr val="000000">
                <a:alpha val="29804"/>
              </a:srgb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7" name="AutoShape 7"/>
          <p:cNvSpPr/>
          <p:nvPr/>
        </p:nvSpPr>
        <p:spPr>
          <a:xfrm>
            <a:off x="0" y="0"/>
            <a:ext cx="12192000" cy="1066800"/>
          </a:xfrm>
          <a:prstGeom prst="rect">
            <a:avLst/>
          </a:prstGeom>
          <a:solidFill>
            <a:srgbClr val="1F628E"/>
          </a:solidFill>
        </p:spPr>
      </p:sp>
      <p:sp>
        <p:nvSpPr>
          <p:cNvPr id="9" name="TextBox 9"/>
          <p:cNvSpPr txBox="1"/>
          <p:nvPr/>
        </p:nvSpPr>
        <p:spPr>
          <a:xfrm>
            <a:off x="1315115" y="1980184"/>
            <a:ext cx="3648338" cy="129266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РЕАЛИЗАЦИЯ ПРИНЦИПА «ШАГОВОЙ ДОСТУПНОСТИ»</a:t>
            </a:r>
            <a:endParaRPr lang="en-US" sz="1533" dirty="0">
              <a:solidFill>
                <a:srgbClr val="0B1E60"/>
              </a:solidFill>
              <a:latin typeface="Raleway Bold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6560457" y="1980184"/>
            <a:ext cx="4978400" cy="307776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spcBef>
                <a:spcPct val="0"/>
              </a:spcBef>
            </a:pP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-ОТКРЫТЬ В КАЖДОМ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ГОРОДЕ РЕСПУБЛИКАНСКОГО И ОБЛАСТНОГО ЗНАЧЕНИЯ РЕАБИЛИТАЦИОННЫЙ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ЦЕНТР</a:t>
            </a:r>
          </a:p>
          <a:p>
            <a:pPr algn="r">
              <a:spcBef>
                <a:spcPct val="0"/>
              </a:spcBef>
            </a:pP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r">
              <a:spcBef>
                <a:spcPct val="0"/>
              </a:spcBef>
              <a:buFontTx/>
              <a:buChar char="-"/>
            </a:pP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ПРИДАТЬ ЮРИДИЧЕСКУЮ САМОСТОЯТЕЛЬНОСТЬ ФИЛИАЛАМ КППК</a:t>
            </a:r>
          </a:p>
          <a:p>
            <a:pPr marL="457200" indent="-457200" algn="r">
              <a:spcBef>
                <a:spcPct val="0"/>
              </a:spcBef>
              <a:buFontTx/>
              <a:buChar char="-"/>
            </a:pP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>
              <a:spcBef>
                <a:spcPct val="0"/>
              </a:spcBef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-ОТКРЫТЬ В КАЖДОМ РАЙОНЕ, МИКРОРАЙОНЕ КППК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685800" y="290830"/>
            <a:ext cx="4509687" cy="4279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40"/>
              </a:lnSpc>
              <a:spcBef>
                <a:spcPct val="0"/>
              </a:spcBef>
            </a:pPr>
            <a:r>
              <a:rPr lang="ru-RU" sz="2799" spc="-83" dirty="0" smtClean="0">
                <a:solidFill>
                  <a:srgbClr val="FFFFFF"/>
                </a:solidFill>
                <a:latin typeface="Raleway Bold"/>
              </a:rPr>
              <a:t>РАЗВИТИЕ …</a:t>
            </a:r>
            <a:endParaRPr lang="en-US" sz="2799" spc="-83" dirty="0">
              <a:solidFill>
                <a:srgbClr val="FFFFFF"/>
              </a:solidFill>
              <a:latin typeface="Raleway Bold"/>
            </a:endParaRPr>
          </a:p>
        </p:txBody>
      </p:sp>
    </p:spTree>
    <p:extLst>
      <p:ext uri="{BB962C8B-B14F-4D97-AF65-F5344CB8AC3E}">
        <p14:creationId xmlns:p14="http://schemas.microsoft.com/office/powerpoint/2010/main" val="2160282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/>
          <p:nvPr/>
        </p:nvSpPr>
        <p:spPr>
          <a:xfrm rot="5399999">
            <a:off x="2153759" y="4420697"/>
            <a:ext cx="8259735" cy="0"/>
          </a:xfrm>
          <a:prstGeom prst="line">
            <a:avLst/>
          </a:prstGeom>
          <a:ln w="9525" cap="rnd">
            <a:solidFill>
              <a:srgbClr val="000000">
                <a:alpha val="29804"/>
              </a:srgb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5" name="AutoShape 5"/>
          <p:cNvSpPr/>
          <p:nvPr/>
        </p:nvSpPr>
        <p:spPr>
          <a:xfrm rot="5399999">
            <a:off x="-4126692" y="3688126"/>
            <a:ext cx="8259735" cy="0"/>
          </a:xfrm>
          <a:prstGeom prst="line">
            <a:avLst/>
          </a:prstGeom>
          <a:ln w="9525" cap="rnd">
            <a:solidFill>
              <a:srgbClr val="000000">
                <a:alpha val="29804"/>
              </a:srgb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6" name="AutoShape 6"/>
          <p:cNvSpPr/>
          <p:nvPr/>
        </p:nvSpPr>
        <p:spPr>
          <a:xfrm rot="5399999">
            <a:off x="8058958" y="3688126"/>
            <a:ext cx="8259735" cy="0"/>
          </a:xfrm>
          <a:prstGeom prst="line">
            <a:avLst/>
          </a:prstGeom>
          <a:ln w="9525" cap="rnd">
            <a:solidFill>
              <a:srgbClr val="000000">
                <a:alpha val="29804"/>
              </a:srgb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7" name="AutoShape 7"/>
          <p:cNvSpPr/>
          <p:nvPr/>
        </p:nvSpPr>
        <p:spPr>
          <a:xfrm>
            <a:off x="0" y="0"/>
            <a:ext cx="12192000" cy="1066800"/>
          </a:xfrm>
          <a:prstGeom prst="rect">
            <a:avLst/>
          </a:prstGeom>
          <a:solidFill>
            <a:srgbClr val="1F628E"/>
          </a:solidFill>
        </p:spPr>
      </p:sp>
      <p:sp>
        <p:nvSpPr>
          <p:cNvPr id="10" name="TextBox 10"/>
          <p:cNvSpPr txBox="1"/>
          <p:nvPr/>
        </p:nvSpPr>
        <p:spPr>
          <a:xfrm>
            <a:off x="976418" y="2145851"/>
            <a:ext cx="3958713" cy="258532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Рациональное использование ресурсов организаций и эффективное распределение бюджетных средств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685800" y="290830"/>
            <a:ext cx="4509687" cy="4279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40"/>
              </a:lnSpc>
              <a:spcBef>
                <a:spcPct val="0"/>
              </a:spcBef>
            </a:pPr>
            <a:r>
              <a:rPr lang="ru-RU" sz="2799" spc="-83" dirty="0" smtClean="0">
                <a:solidFill>
                  <a:srgbClr val="FFFFFF"/>
                </a:solidFill>
                <a:latin typeface="Raleway Bold"/>
              </a:rPr>
              <a:t>РАЗВИТИЕ …</a:t>
            </a:r>
            <a:endParaRPr lang="en-US" sz="2799" spc="-83" dirty="0">
              <a:solidFill>
                <a:srgbClr val="FFFFFF"/>
              </a:solidFill>
              <a:latin typeface="Raleway Bold"/>
            </a:endParaRPr>
          </a:p>
        </p:txBody>
      </p:sp>
      <p:sp>
        <p:nvSpPr>
          <p:cNvPr id="12" name="TextBox 10"/>
          <p:cNvSpPr txBox="1"/>
          <p:nvPr/>
        </p:nvSpPr>
        <p:spPr>
          <a:xfrm>
            <a:off x="6599381" y="1887495"/>
            <a:ext cx="5061527" cy="338554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spcBef>
                <a:spcPct val="0"/>
              </a:spcBef>
            </a:pPr>
            <a:r>
              <a:rPr lang="ru-RU" i="1" dirty="0" smtClean="0"/>
              <a:t>-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реабилитационные центры должны принимать детей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тяжелыми и 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множественными нарушениями развития</a:t>
            </a:r>
          </a:p>
          <a:p>
            <a:pPr algn="r">
              <a:spcBef>
                <a:spcPct val="0"/>
              </a:spcBef>
            </a:pP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>
              <a:spcBef>
                <a:spcPct val="0"/>
              </a:spcBef>
            </a:pP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>
              <a:spcBef>
                <a:spcPct val="0"/>
              </a:spcBef>
            </a:pP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>
              <a:spcBef>
                <a:spcPct val="0"/>
              </a:spcBef>
            </a:pP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кабинеты психолого-педагогической коррекции принимать в приоритете, вне зависимости от очереди, детей раннего возраста для  решения вопросов раннего вмешательства в развитие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9542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4205</TotalTime>
  <Words>595</Words>
  <Application>Microsoft Office PowerPoint</Application>
  <PresentationFormat>Произвольный</PresentationFormat>
  <Paragraphs>82</Paragraphs>
  <Slides>12</Slides>
  <Notes>4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Тема Office</vt:lpstr>
      <vt:lpstr>CorelDraw.Graphic.21</vt:lpstr>
      <vt:lpstr>АКТУАЛЬНЫЕ ПРОБЛЕМЫ ОРГАНИЗАЦИИ ПСИХОЛОГО-ПЕДАГОГИЧЕСКОЙ ПОМОЩИ ДЕТЯМ С ОГРАНИЧЕННЫМИ ВОЗМОЖНОСТЯМИ В УСЛОВИЯХ РЕАБИЛИТАЦИОННЫХ ЦЕНТРОВ И КАБИНЕТОВ ПСИХОЛОГО-ПЕДАГОГИЧЕСКОЙ КОРРЕКЦИИ  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Аспекты организации службы психолого-педагогического сопровождения обучающихся с особыми образовательными потребностями</dc:title>
  <dc:creator>user</dc:creator>
  <cp:lastModifiedBy>DeLux</cp:lastModifiedBy>
  <cp:revision>266</cp:revision>
  <cp:lastPrinted>2022-12-09T07:11:44Z</cp:lastPrinted>
  <dcterms:created xsi:type="dcterms:W3CDTF">2019-04-16T10:30:05Z</dcterms:created>
  <dcterms:modified xsi:type="dcterms:W3CDTF">2023-08-23T18:11:54Z</dcterms:modified>
</cp:coreProperties>
</file>